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tiff" ContentType="image/tiff"/>
  <Default Extension="emf" ContentType="image/x-emf"/>
  <Default Extension="jpeg" ContentType="image/jpeg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16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27"/>
    <p:restoredTop sz="86976"/>
  </p:normalViewPr>
  <p:slideViewPr>
    <p:cSldViewPr snapToGrid="0" snapToObjects="1" showGuides="1">
      <p:cViewPr>
        <p:scale>
          <a:sx n="78" d="100"/>
          <a:sy n="78" d="100"/>
        </p:scale>
        <p:origin x="408" y="54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theme" Target="theme/theme1.xml"/><Relationship Id="rId1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notesMaster" Target="notesMasters/notesMaster1.xml"/><Relationship Id="rId9" Type="http://schemas.openxmlformats.org/officeDocument/2006/relationships/presProps" Target="presProps.xml"/><Relationship Id="rId1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319DCF-D928-554A-BDAF-7540E742C6D9}" type="datetimeFigureOut">
              <a:rPr lang="en-US" smtClean="0"/>
              <a:t>5/31/18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6EAFA3-4B5C-8749-80FA-D28C8BE441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0335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https://</a:t>
            </a:r>
            <a:r>
              <a:rPr lang="en-US" dirty="0" err="1" smtClean="0"/>
              <a:t>www.washingtonpost.com</a:t>
            </a:r>
            <a:r>
              <a:rPr lang="en-US" dirty="0" smtClean="0"/>
              <a:t>/local/</a:t>
            </a:r>
            <a:r>
              <a:rPr lang="en-US" dirty="0" err="1" smtClean="0"/>
              <a:t>trafficandcommuting</a:t>
            </a:r>
            <a:r>
              <a:rPr lang="en-US" dirty="0" smtClean="0"/>
              <a:t>/the-popularity-of-uber-lyft-boosts-airport-revenue-but-there-are-trade-offs/2017/09/25/5144b198-9efc-11e7-8ea1-ed975285475e_story.html?noredirect=</a:t>
            </a:r>
            <a:r>
              <a:rPr lang="en-US" dirty="0" err="1" smtClean="0"/>
              <a:t>on&amp;utm_term</a:t>
            </a:r>
            <a:r>
              <a:rPr lang="en-US" dirty="0" smtClean="0"/>
              <a:t>=.718283f41f6e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6EAFA3-4B5C-8749-80FA-D28C8BE4417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6581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Add lag times, taxi drop-outs and assignment costs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6EAFA3-4B5C-8749-80FA-D28C8BE4417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5650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BAD50-7A45-D742-A0DE-FA53A3CE0BFA}" type="datetimeFigureOut">
              <a:rPr lang="en-US" smtClean="0"/>
              <a:t>5/30/18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0679A-DF63-F34C-8F55-929892CB1D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309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BAD50-7A45-D742-A0DE-FA53A3CE0BFA}" type="datetimeFigureOut">
              <a:rPr lang="en-US" smtClean="0"/>
              <a:t>5/30/18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0679A-DF63-F34C-8F55-929892CB1D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9535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BAD50-7A45-D742-A0DE-FA53A3CE0BFA}" type="datetimeFigureOut">
              <a:rPr lang="en-US" smtClean="0"/>
              <a:t>5/30/18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0679A-DF63-F34C-8F55-929892CB1D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3779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BAD50-7A45-D742-A0DE-FA53A3CE0BFA}" type="datetimeFigureOut">
              <a:rPr lang="en-US" smtClean="0"/>
              <a:t>5/30/18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0679A-DF63-F34C-8F55-929892CB1D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1152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BAD50-7A45-D742-A0DE-FA53A3CE0BFA}" type="datetimeFigureOut">
              <a:rPr lang="en-US" smtClean="0"/>
              <a:t>5/30/18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0679A-DF63-F34C-8F55-929892CB1D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0545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BAD50-7A45-D742-A0DE-FA53A3CE0BFA}" type="datetimeFigureOut">
              <a:rPr lang="en-US" smtClean="0"/>
              <a:t>5/30/18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0679A-DF63-F34C-8F55-929892CB1D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9388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BAD50-7A45-D742-A0DE-FA53A3CE0BFA}" type="datetimeFigureOut">
              <a:rPr lang="en-US" smtClean="0"/>
              <a:t>5/30/18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0679A-DF63-F34C-8F55-929892CB1D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6490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BAD50-7A45-D742-A0DE-FA53A3CE0BFA}" type="datetimeFigureOut">
              <a:rPr lang="en-US" smtClean="0"/>
              <a:t>5/30/18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0679A-DF63-F34C-8F55-929892CB1D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2974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BAD50-7A45-D742-A0DE-FA53A3CE0BFA}" type="datetimeFigureOut">
              <a:rPr lang="en-US" smtClean="0"/>
              <a:t>5/30/18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0679A-DF63-F34C-8F55-929892CB1D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146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BAD50-7A45-D742-A0DE-FA53A3CE0BFA}" type="datetimeFigureOut">
              <a:rPr lang="en-US" smtClean="0"/>
              <a:t>5/30/18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0679A-DF63-F34C-8F55-929892CB1D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3805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BAD50-7A45-D742-A0DE-FA53A3CE0BFA}" type="datetimeFigureOut">
              <a:rPr lang="en-US" smtClean="0"/>
              <a:t>5/30/18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0679A-DF63-F34C-8F55-929892CB1D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5441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ABAD50-7A45-D742-A0DE-FA53A3CE0BFA}" type="datetimeFigureOut">
              <a:rPr lang="en-US" smtClean="0"/>
              <a:t>5/30/18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C0679A-DF63-F34C-8F55-929892CB1D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6798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Relationship Id="rId3" Type="http://schemas.openxmlformats.org/officeDocument/2006/relationships/hyperlink" Target="mailto:Dan.Finkel@gmail.com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gif"/><Relationship Id="rId5" Type="http://schemas.openxmlformats.org/officeDocument/2006/relationships/image" Target="../media/image5.png"/><Relationship Id="rId6" Type="http://schemas.openxmlformats.org/officeDocument/2006/relationships/image" Target="../media/image6.emf"/><Relationship Id="rId7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gi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t="37872" b="10160"/>
          <a:stretch/>
        </p:blipFill>
        <p:spPr>
          <a:xfrm>
            <a:off x="0" y="0"/>
            <a:ext cx="12194412" cy="42247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73806" y="3495173"/>
            <a:ext cx="9896272" cy="2387600"/>
          </a:xfrm>
        </p:spPr>
        <p:txBody>
          <a:bodyPr/>
          <a:lstStyle/>
          <a:p>
            <a:r>
              <a:rPr lang="en-US" sz="5400" dirty="0" smtClean="0">
                <a:latin typeface="Arial" charset="0"/>
                <a:ea typeface="Arial" charset="0"/>
                <a:cs typeface="Arial" charset="0"/>
              </a:rPr>
              <a:t>NYC Taxi Data Exercise</a:t>
            </a:r>
            <a:br>
              <a:rPr lang="en-US" sz="5400" dirty="0" smtClean="0">
                <a:latin typeface="Arial" charset="0"/>
                <a:ea typeface="Arial" charset="0"/>
                <a:cs typeface="Arial" charset="0"/>
              </a:rPr>
            </a:br>
            <a:r>
              <a:rPr lang="en-US" sz="4400" dirty="0" smtClean="0">
                <a:latin typeface="Arial" charset="0"/>
                <a:ea typeface="Arial" charset="0"/>
                <a:cs typeface="Arial" charset="0"/>
              </a:rPr>
              <a:t>Modeling Airport Pickups </a:t>
            </a:r>
            <a:r>
              <a:rPr lang="en-US" sz="4400" smtClean="0">
                <a:latin typeface="Arial" charset="0"/>
                <a:ea typeface="Arial" charset="0"/>
                <a:cs typeface="Arial" charset="0"/>
              </a:rPr>
              <a:t>and Drop-offs</a:t>
            </a:r>
            <a:endParaRPr lang="en-US" sz="54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5974848"/>
            <a:ext cx="9144000" cy="1655762"/>
          </a:xfrm>
        </p:spPr>
        <p:txBody>
          <a:bodyPr>
            <a:normAutofit/>
          </a:bodyPr>
          <a:lstStyle/>
          <a:p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June 1 2018</a:t>
            </a:r>
          </a:p>
          <a:p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Dan </a:t>
            </a:r>
            <a:r>
              <a:rPr lang="en-US" sz="2000" dirty="0" err="1" smtClean="0">
                <a:latin typeface="Arial" charset="0"/>
                <a:ea typeface="Arial" charset="0"/>
                <a:cs typeface="Arial" charset="0"/>
              </a:rPr>
              <a:t>Finkel</a:t>
            </a:r>
            <a:endParaRPr lang="en-US" sz="20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730724" y="6156398"/>
            <a:ext cx="24636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 smtClean="0">
                <a:latin typeface="Arial" charset="0"/>
                <a:ea typeface="Arial" charset="0"/>
                <a:cs typeface="Arial" charset="0"/>
                <a:hlinkClick r:id="rId3"/>
              </a:rPr>
              <a:t>Dan.Finkel@gmail.com</a:t>
            </a:r>
            <a:endParaRPr lang="en-US" sz="1200" i="1" dirty="0" smtClean="0"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i="1" dirty="0" smtClean="0">
                <a:latin typeface="Arial" charset="0"/>
                <a:ea typeface="Arial" charset="0"/>
                <a:cs typeface="Arial" charset="0"/>
              </a:rPr>
              <a:t>617.640.9968</a:t>
            </a:r>
          </a:p>
          <a:p>
            <a:r>
              <a:rPr lang="en-US" sz="1200" i="1" dirty="0" smtClean="0">
                <a:latin typeface="Arial" charset="0"/>
                <a:ea typeface="Arial" charset="0"/>
                <a:cs typeface="Arial" charset="0"/>
              </a:rPr>
              <a:t>https://</a:t>
            </a:r>
            <a:r>
              <a:rPr lang="en-US" sz="1200" i="1" dirty="0" err="1" smtClean="0">
                <a:latin typeface="Arial" charset="0"/>
                <a:ea typeface="Arial" charset="0"/>
                <a:cs typeface="Arial" charset="0"/>
              </a:rPr>
              <a:t>www.github.com</a:t>
            </a:r>
            <a:r>
              <a:rPr lang="en-US" sz="1200" i="1" dirty="0" smtClean="0">
                <a:latin typeface="Arial" charset="0"/>
                <a:ea typeface="Arial" charset="0"/>
                <a:cs typeface="Arial" charset="0"/>
              </a:rPr>
              <a:t>/</a:t>
            </a:r>
            <a:r>
              <a:rPr lang="en-US" sz="1200" i="1" dirty="0" err="1" smtClean="0">
                <a:latin typeface="Arial" charset="0"/>
                <a:ea typeface="Arial" charset="0"/>
                <a:cs typeface="Arial" charset="0"/>
              </a:rPr>
              <a:t>danfinkel</a:t>
            </a:r>
            <a:r>
              <a:rPr lang="en-US" sz="1200" i="1" dirty="0" smtClean="0">
                <a:latin typeface="Arial" charset="0"/>
                <a:ea typeface="Arial" charset="0"/>
                <a:cs typeface="Arial" charset="0"/>
              </a:rPr>
              <a:t>/</a:t>
            </a:r>
            <a:endParaRPr lang="en-US" sz="1200" i="1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63299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Executive Summary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741" y="1825624"/>
            <a:ext cx="5486156" cy="4783049"/>
          </a:xfrm>
        </p:spPr>
        <p:txBody>
          <a:bodyPr>
            <a:normAutofit fontScale="55000" lnSpcReduction="20000"/>
          </a:bodyPr>
          <a:lstStyle/>
          <a:p>
            <a:pPr marL="0" indent="0">
              <a:lnSpc>
                <a:spcPct val="120000"/>
              </a:lnSpc>
              <a:spcAft>
                <a:spcPts val="300"/>
              </a:spcAft>
              <a:buNone/>
            </a:pPr>
            <a:r>
              <a:rPr lang="en-US" u="sng" dirty="0" smtClean="0">
                <a:latin typeface="Arial" charset="0"/>
                <a:ea typeface="Arial" charset="0"/>
                <a:cs typeface="Arial" charset="0"/>
              </a:rPr>
              <a:t>Data Exploration</a:t>
            </a:r>
          </a:p>
          <a:p>
            <a:pPr>
              <a:lnSpc>
                <a:spcPct val="120000"/>
              </a:lnSpc>
              <a:spcAft>
                <a:spcPts val="300"/>
              </a:spcAft>
            </a:pPr>
            <a:r>
              <a:rPr lang="en-US" sz="2600" dirty="0" smtClean="0">
                <a:latin typeface="Arial" charset="0"/>
                <a:ea typeface="Arial" charset="0"/>
                <a:cs typeface="Arial" charset="0"/>
              </a:rPr>
              <a:t>Geospatial taxi behaviors well captured in public NYC-provided datasets</a:t>
            </a:r>
          </a:p>
          <a:p>
            <a:pPr>
              <a:lnSpc>
                <a:spcPct val="120000"/>
              </a:lnSpc>
              <a:spcAft>
                <a:spcPts val="300"/>
              </a:spcAft>
            </a:pPr>
            <a:r>
              <a:rPr lang="en-US" sz="2600" dirty="0" smtClean="0">
                <a:latin typeface="Arial" charset="0"/>
                <a:ea typeface="Arial" charset="0"/>
                <a:cs typeface="Arial" charset="0"/>
              </a:rPr>
              <a:t>Datasets highlight similarities and differences in green and yellow taxi behavior</a:t>
            </a:r>
            <a:endParaRPr lang="en-US" dirty="0" smtClean="0">
              <a:latin typeface="Arial" charset="0"/>
              <a:ea typeface="Arial" charset="0"/>
              <a:cs typeface="Arial" charset="0"/>
            </a:endParaRPr>
          </a:p>
          <a:p>
            <a:pPr marL="0" indent="0">
              <a:lnSpc>
                <a:spcPct val="120000"/>
              </a:lnSpc>
              <a:spcAft>
                <a:spcPts val="300"/>
              </a:spcAft>
              <a:buNone/>
            </a:pPr>
            <a:r>
              <a:rPr lang="en-US" u="sng" dirty="0" smtClean="0">
                <a:latin typeface="Arial" charset="0"/>
                <a:ea typeface="Arial" charset="0"/>
                <a:cs typeface="Arial" charset="0"/>
              </a:rPr>
              <a:t>Airport Taxi Queue Analysis</a:t>
            </a:r>
          </a:p>
          <a:p>
            <a:pPr>
              <a:lnSpc>
                <a:spcPct val="120000"/>
              </a:lnSpc>
              <a:spcAft>
                <a:spcPts val="300"/>
              </a:spcAft>
            </a:pPr>
            <a:r>
              <a:rPr lang="en-US" sz="2600" dirty="0" smtClean="0">
                <a:latin typeface="Arial" charset="0"/>
                <a:ea typeface="Arial" charset="0"/>
                <a:cs typeface="Arial" charset="0"/>
              </a:rPr>
              <a:t>Airport taxi arrivals and departures fit traditional Poisson-based queuing models</a:t>
            </a:r>
          </a:p>
          <a:p>
            <a:pPr>
              <a:lnSpc>
                <a:spcPct val="120000"/>
              </a:lnSpc>
              <a:spcAft>
                <a:spcPts val="300"/>
              </a:spcAft>
            </a:pPr>
            <a:r>
              <a:rPr lang="en-US" sz="2600" dirty="0" smtClean="0">
                <a:latin typeface="Arial" charset="0"/>
                <a:ea typeface="Arial" charset="0"/>
                <a:cs typeface="Arial" charset="0"/>
              </a:rPr>
              <a:t>Modeling can be used to characterize idle times, manage parking space and improve customer wait times</a:t>
            </a:r>
            <a:endParaRPr lang="en-US" dirty="0" smtClean="0">
              <a:latin typeface="Arial" charset="0"/>
              <a:ea typeface="Arial" charset="0"/>
              <a:cs typeface="Arial" charset="0"/>
            </a:endParaRPr>
          </a:p>
          <a:p>
            <a:pPr marL="0" indent="0">
              <a:lnSpc>
                <a:spcPct val="120000"/>
              </a:lnSpc>
              <a:spcAft>
                <a:spcPts val="300"/>
              </a:spcAft>
              <a:buNone/>
            </a:pPr>
            <a:r>
              <a:rPr lang="en-US" u="sng" dirty="0" smtClean="0">
                <a:latin typeface="Arial" charset="0"/>
                <a:ea typeface="Arial" charset="0"/>
                <a:cs typeface="Arial" charset="0"/>
              </a:rPr>
              <a:t>Next Steps</a:t>
            </a:r>
          </a:p>
          <a:p>
            <a:pPr>
              <a:lnSpc>
                <a:spcPct val="120000"/>
              </a:lnSpc>
              <a:spcAft>
                <a:spcPts val="300"/>
              </a:spcAft>
            </a:pPr>
            <a:r>
              <a:rPr lang="en-US" sz="2600" dirty="0" smtClean="0">
                <a:latin typeface="Arial" charset="0"/>
                <a:ea typeface="Arial" charset="0"/>
                <a:cs typeface="Arial" charset="0"/>
              </a:rPr>
              <a:t>Additional information about taxi trip (e.g., car ID, coordinate info) can improve model assumptions</a:t>
            </a:r>
          </a:p>
          <a:p>
            <a:pPr>
              <a:lnSpc>
                <a:spcPct val="120000"/>
              </a:lnSpc>
              <a:spcAft>
                <a:spcPts val="300"/>
              </a:spcAft>
            </a:pPr>
            <a:r>
              <a:rPr lang="en-US" sz="2600" dirty="0" smtClean="0">
                <a:latin typeface="Arial" charset="0"/>
                <a:ea typeface="Arial" charset="0"/>
                <a:cs typeface="Arial" charset="0"/>
              </a:rPr>
              <a:t>Additional model complexity can be added to address more challenging questions and airport routing schemes</a:t>
            </a:r>
            <a:endParaRPr lang="en-US" sz="2600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55" r="5350"/>
          <a:stretch/>
        </p:blipFill>
        <p:spPr>
          <a:xfrm>
            <a:off x="6952035" y="1825625"/>
            <a:ext cx="1810616" cy="1603375"/>
          </a:xfrm>
          <a:prstGeom prst="rect">
            <a:avLst/>
          </a:prstGeom>
          <a:ln>
            <a:noFill/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37" t="11979" r="50000" b="15689"/>
          <a:stretch/>
        </p:blipFill>
        <p:spPr>
          <a:xfrm>
            <a:off x="10345853" y="2017247"/>
            <a:ext cx="1681072" cy="1576552"/>
          </a:xfrm>
          <a:prstGeom prst="rect">
            <a:avLst/>
          </a:prstGeom>
        </p:spPr>
      </p:pic>
      <p:pic>
        <p:nvPicPr>
          <p:cNvPr id="1030" name="Picture 6" descr="http://www.nyc.gov/html/tlc/includes/site_images/branding/banner.gif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61871" b="-4039"/>
          <a:stretch/>
        </p:blipFill>
        <p:spPr bwMode="auto">
          <a:xfrm>
            <a:off x="10345853" y="1706454"/>
            <a:ext cx="1534508" cy="383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Arc 11"/>
          <p:cNvSpPr/>
          <p:nvPr/>
        </p:nvSpPr>
        <p:spPr>
          <a:xfrm rot="18851449">
            <a:off x="8969293" y="2369864"/>
            <a:ext cx="1340069" cy="1292773"/>
          </a:xfrm>
          <a:prstGeom prst="arc">
            <a:avLst>
              <a:gd name="adj1" fmla="val 16200000"/>
              <a:gd name="adj2" fmla="val 504497"/>
            </a:avLst>
          </a:prstGeom>
          <a:ln w="1270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c 13"/>
          <p:cNvSpPr/>
          <p:nvPr/>
        </p:nvSpPr>
        <p:spPr>
          <a:xfrm rot="3134887">
            <a:off x="10289023" y="3371695"/>
            <a:ext cx="1340069" cy="1292773"/>
          </a:xfrm>
          <a:prstGeom prst="arc">
            <a:avLst>
              <a:gd name="adj1" fmla="val 16200000"/>
              <a:gd name="adj2" fmla="val 504497"/>
            </a:avLst>
          </a:prstGeom>
          <a:ln w="1270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c 14"/>
          <p:cNvSpPr/>
          <p:nvPr/>
        </p:nvSpPr>
        <p:spPr>
          <a:xfrm rot="8011619">
            <a:off x="8942052" y="4138016"/>
            <a:ext cx="1340069" cy="1292773"/>
          </a:xfrm>
          <a:prstGeom prst="arc">
            <a:avLst>
              <a:gd name="adj1" fmla="val 16200000"/>
              <a:gd name="adj2" fmla="val 504497"/>
            </a:avLst>
          </a:prstGeom>
          <a:ln w="1270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7279782" y="1459105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Problem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0623229" y="1459105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Dataset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0" name="Arc 19"/>
          <p:cNvSpPr/>
          <p:nvPr/>
        </p:nvSpPr>
        <p:spPr>
          <a:xfrm rot="13208184">
            <a:off x="7569626" y="3476315"/>
            <a:ext cx="1340069" cy="1292773"/>
          </a:xfrm>
          <a:prstGeom prst="arc">
            <a:avLst>
              <a:gd name="adj1" fmla="val 16200000"/>
              <a:gd name="adj2" fmla="val 504497"/>
            </a:avLst>
          </a:prstGeom>
          <a:ln w="1270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7366246" y="6239342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latin typeface="Arial" charset="0"/>
                <a:ea typeface="Arial" charset="0"/>
                <a:cs typeface="Arial" charset="0"/>
              </a:rPr>
              <a:t>Product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0789941" y="6239342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latin typeface="Arial" charset="0"/>
                <a:ea typeface="Arial" charset="0"/>
                <a:cs typeface="Arial" charset="0"/>
              </a:rPr>
              <a:t>Model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81" r="8564"/>
          <a:stretch/>
        </p:blipFill>
        <p:spPr>
          <a:xfrm>
            <a:off x="6647024" y="4818476"/>
            <a:ext cx="2311974" cy="1365524"/>
          </a:xfrm>
          <a:prstGeom prst="rect">
            <a:avLst/>
          </a:prstGeom>
          <a:ln>
            <a:noFill/>
          </a:ln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79214" y="4664919"/>
            <a:ext cx="1149614" cy="155847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35" t="11492" r="51118" b="11387"/>
          <a:stretch/>
        </p:blipFill>
        <p:spPr>
          <a:xfrm>
            <a:off x="10789941" y="5143496"/>
            <a:ext cx="905599" cy="950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9103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Problem Description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98673" y="1430122"/>
            <a:ext cx="5339442" cy="308610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1800" u="sng" dirty="0" smtClean="0">
                <a:latin typeface="Arial" charset="0"/>
                <a:ea typeface="Arial" charset="0"/>
                <a:cs typeface="Arial" charset="0"/>
              </a:rPr>
              <a:t>Questions (Policy-Motivated)</a:t>
            </a:r>
          </a:p>
          <a:p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How is taxi queuing management aligned with customer demand?</a:t>
            </a:r>
          </a:p>
          <a:p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Are there opportunities to improve efficiency?</a:t>
            </a:r>
          </a:p>
          <a:p>
            <a:endParaRPr lang="en-US" sz="1600" dirty="0" smtClean="0">
              <a:latin typeface="Arial" charset="0"/>
              <a:ea typeface="Arial" charset="0"/>
              <a:cs typeface="Arial" charset="0"/>
            </a:endParaRPr>
          </a:p>
          <a:p>
            <a:pPr marL="0" indent="0" algn="ctr">
              <a:buNone/>
            </a:pPr>
            <a:r>
              <a:rPr lang="en-US" sz="1800" u="sng" dirty="0" smtClean="0">
                <a:latin typeface="Arial" charset="0"/>
                <a:ea typeface="Arial" charset="0"/>
                <a:cs typeface="Arial" charset="0"/>
              </a:rPr>
              <a:t>Analytic Approach</a:t>
            </a:r>
          </a:p>
          <a:p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Utilize NYC taxi data (Jan – Mar 2017)</a:t>
            </a:r>
          </a:p>
          <a:p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Develop simple queuing model and validate with data</a:t>
            </a:r>
          </a:p>
          <a:p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Utilize Monte Carlo simulations to characterize queue behaviors for different parameter settings</a:t>
            </a:r>
            <a:endParaRPr lang="en-US" sz="1600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07" r="16168" b="10818"/>
          <a:stretch/>
        </p:blipFill>
        <p:spPr>
          <a:xfrm>
            <a:off x="964328" y="1785284"/>
            <a:ext cx="4309663" cy="434750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1311639" y="6224261"/>
            <a:ext cx="36350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/>
              <a:t>Taxi Parking Lot </a:t>
            </a:r>
            <a:r>
              <a:rPr lang="en-US" sz="1600" i="1" smtClean="0"/>
              <a:t>at LaGuardia Airport NYC</a:t>
            </a:r>
            <a:endParaRPr lang="en-US" sz="1600" i="1"/>
          </a:p>
        </p:txBody>
      </p:sp>
      <p:sp>
        <p:nvSpPr>
          <p:cNvPr id="6" name="Rectangle 5"/>
          <p:cNvSpPr/>
          <p:nvPr/>
        </p:nvSpPr>
        <p:spPr>
          <a:xfrm>
            <a:off x="5698673" y="5509442"/>
            <a:ext cx="5486398" cy="95410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400" b="0" i="0" smtClean="0">
                <a:solidFill>
                  <a:srgbClr val="111111"/>
                </a:solidFill>
                <a:effectLst/>
                <a:latin typeface="Georgia" charset="0"/>
              </a:rPr>
              <a:t>“The </a:t>
            </a:r>
            <a:r>
              <a:rPr lang="en-US" sz="1400" b="0" i="0" dirty="0" smtClean="0">
                <a:solidFill>
                  <a:srgbClr val="111111"/>
                </a:solidFill>
                <a:effectLst/>
                <a:latin typeface="Georgia" charset="0"/>
              </a:rPr>
              <a:t>impact of ride-booking services on the taxi industry has been well-documented, but it is the demand for parking that may be of most concern for airport officials since it is one of the airports’ biggest </a:t>
            </a:r>
            <a:r>
              <a:rPr lang="en-US" sz="1400" b="0" i="0" smtClean="0">
                <a:solidFill>
                  <a:srgbClr val="111111"/>
                </a:solidFill>
                <a:effectLst/>
                <a:latin typeface="Georgia" charset="0"/>
              </a:rPr>
              <a:t>moneymakers.” – </a:t>
            </a:r>
            <a:r>
              <a:rPr lang="en-US" sz="1400" b="0" i="0" dirty="0" smtClean="0">
                <a:solidFill>
                  <a:srgbClr val="111111"/>
                </a:solidFill>
                <a:effectLst/>
                <a:latin typeface="Georgia" charset="0"/>
              </a:rPr>
              <a:t>Sept 25 2017 (</a:t>
            </a:r>
            <a:r>
              <a:rPr lang="en-US" sz="1400" b="0" i="0" dirty="0" err="1" smtClean="0">
                <a:solidFill>
                  <a:srgbClr val="111111"/>
                </a:solidFill>
                <a:effectLst/>
                <a:latin typeface="Georgia" charset="0"/>
              </a:rPr>
              <a:t>url</a:t>
            </a:r>
            <a:r>
              <a:rPr lang="en-US" sz="1400" b="0" i="0" dirty="0" smtClean="0">
                <a:solidFill>
                  <a:srgbClr val="111111"/>
                </a:solidFill>
                <a:effectLst/>
                <a:latin typeface="Georgia" charset="0"/>
              </a:rPr>
              <a:t> in notes)</a:t>
            </a:r>
            <a:endParaRPr lang="en-US" sz="1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8672" y="5108555"/>
            <a:ext cx="2672581" cy="400887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8" name="TextBox 7"/>
          <p:cNvSpPr txBox="1"/>
          <p:nvPr/>
        </p:nvSpPr>
        <p:spPr>
          <a:xfrm>
            <a:off x="7217229" y="7184571"/>
            <a:ext cx="255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-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8119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Data Overview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4" name="Picture 6" descr="http://www.nyc.gov/html/tlc/includes/site_images/branding/banner.gif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61871" b="-4039"/>
          <a:stretch/>
        </p:blipFill>
        <p:spPr bwMode="auto">
          <a:xfrm>
            <a:off x="9286988" y="31009"/>
            <a:ext cx="2811399" cy="702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95" t="12643" r="11073" b="13563"/>
          <a:stretch/>
        </p:blipFill>
        <p:spPr>
          <a:xfrm>
            <a:off x="154255" y="1872692"/>
            <a:ext cx="4902893" cy="478367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91" t="11000" r="13030" b="11857"/>
          <a:stretch/>
        </p:blipFill>
        <p:spPr>
          <a:xfrm>
            <a:off x="6387811" y="1986521"/>
            <a:ext cx="5581338" cy="287887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1691317" y="4819422"/>
            <a:ext cx="4683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mtClean="0"/>
              <a:t>High</a:t>
            </a:r>
            <a:endParaRPr lang="en-US" sz="1200"/>
          </a:p>
        </p:txBody>
      </p:sp>
      <p:sp>
        <p:nvSpPr>
          <p:cNvPr id="14" name="TextBox 13"/>
          <p:cNvSpPr txBox="1"/>
          <p:nvPr/>
        </p:nvSpPr>
        <p:spPr>
          <a:xfrm>
            <a:off x="6510926" y="4819422"/>
            <a:ext cx="4406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mtClean="0"/>
              <a:t>Low</a:t>
            </a:r>
            <a:endParaRPr lang="en-US" sz="1200"/>
          </a:p>
        </p:txBody>
      </p:sp>
      <p:cxnSp>
        <p:nvCxnSpPr>
          <p:cNvPr id="16" name="Straight Arrow Connector 15"/>
          <p:cNvCxnSpPr>
            <a:endCxn id="13" idx="1"/>
          </p:cNvCxnSpPr>
          <p:nvPr/>
        </p:nvCxnSpPr>
        <p:spPr>
          <a:xfrm>
            <a:off x="6942151" y="4957921"/>
            <a:ext cx="4749166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8887299" y="4849014"/>
            <a:ext cx="912429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200" smtClean="0"/>
              <a:t>Pickup Rate</a:t>
            </a:r>
            <a:endParaRPr lang="en-US" sz="1200" dirty="0"/>
          </a:p>
        </p:txBody>
      </p:sp>
      <p:sp>
        <p:nvSpPr>
          <p:cNvPr id="18" name="TextBox 17"/>
          <p:cNvSpPr txBox="1"/>
          <p:nvPr/>
        </p:nvSpPr>
        <p:spPr>
          <a:xfrm>
            <a:off x="5945673" y="4546829"/>
            <a:ext cx="5212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Short</a:t>
            </a:r>
            <a:endParaRPr lang="en-US" sz="1200" dirty="0"/>
          </a:p>
        </p:txBody>
      </p:sp>
      <p:sp>
        <p:nvSpPr>
          <p:cNvPr id="19" name="TextBox 18"/>
          <p:cNvSpPr txBox="1"/>
          <p:nvPr/>
        </p:nvSpPr>
        <p:spPr>
          <a:xfrm>
            <a:off x="5964909" y="2065421"/>
            <a:ext cx="4828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Long</a:t>
            </a:r>
            <a:endParaRPr lang="en-US" sz="1200" dirty="0"/>
          </a:p>
        </p:txBody>
      </p:sp>
      <p:cxnSp>
        <p:nvCxnSpPr>
          <p:cNvPr id="21" name="Straight Arrow Connector 20"/>
          <p:cNvCxnSpPr/>
          <p:nvPr/>
        </p:nvCxnSpPr>
        <p:spPr>
          <a:xfrm flipH="1" flipV="1">
            <a:off x="6187564" y="2342420"/>
            <a:ext cx="1" cy="22044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 rot="16200000">
            <a:off x="5697372" y="3329370"/>
            <a:ext cx="999376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200" smtClean="0"/>
              <a:t>Trip Duration</a:t>
            </a:r>
            <a:endParaRPr lang="en-US" sz="1200" dirty="0"/>
          </a:p>
        </p:txBody>
      </p:sp>
      <p:sp>
        <p:nvSpPr>
          <p:cNvPr id="22" name="Oval 21"/>
          <p:cNvSpPr/>
          <p:nvPr/>
        </p:nvSpPr>
        <p:spPr>
          <a:xfrm>
            <a:off x="11093570" y="2099801"/>
            <a:ext cx="132138" cy="121568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11200725" y="2013662"/>
            <a:ext cx="7670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mtClean="0"/>
              <a:t>Taxi Zone</a:t>
            </a:r>
            <a:endParaRPr lang="en-US" sz="1200"/>
          </a:p>
        </p:txBody>
      </p:sp>
      <p:sp>
        <p:nvSpPr>
          <p:cNvPr id="24" name="TextBox 23"/>
          <p:cNvSpPr txBox="1"/>
          <p:nvPr/>
        </p:nvSpPr>
        <p:spPr>
          <a:xfrm>
            <a:off x="6989931" y="3496005"/>
            <a:ext cx="16899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Most zones yield low traffic and short duration trips</a:t>
            </a:r>
            <a:endParaRPr lang="en-US" sz="1200" dirty="0"/>
          </a:p>
        </p:txBody>
      </p:sp>
      <p:sp>
        <p:nvSpPr>
          <p:cNvPr id="25" name="TextBox 24"/>
          <p:cNvSpPr txBox="1"/>
          <p:nvPr/>
        </p:nvSpPr>
        <p:spPr>
          <a:xfrm>
            <a:off x="8644117" y="2795559"/>
            <a:ext cx="13452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rgbClr val="C00000"/>
                </a:solidFill>
              </a:rPr>
              <a:t>Airports </a:t>
            </a:r>
            <a:r>
              <a:rPr lang="en-US" sz="1200" b="1" smtClean="0">
                <a:solidFill>
                  <a:srgbClr val="C00000"/>
                </a:solidFill>
              </a:rPr>
              <a:t>are unique outliers</a:t>
            </a:r>
            <a:endParaRPr lang="en-US" sz="1200" b="1" dirty="0">
              <a:solidFill>
                <a:srgbClr val="C00000"/>
              </a:solidFill>
            </a:endParaRPr>
          </a:p>
        </p:txBody>
      </p:sp>
      <p:cxnSp>
        <p:nvCxnSpPr>
          <p:cNvPr id="36" name="Straight Arrow Connector 35"/>
          <p:cNvCxnSpPr/>
          <p:nvPr/>
        </p:nvCxnSpPr>
        <p:spPr>
          <a:xfrm flipH="1">
            <a:off x="7015441" y="3967558"/>
            <a:ext cx="281086" cy="2391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9377182" y="3279464"/>
            <a:ext cx="129238" cy="554219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9377182" y="3279464"/>
            <a:ext cx="361002" cy="20361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6199756" y="1625119"/>
            <a:ext cx="5936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Comparing NYC Taxi Zones </a:t>
            </a:r>
            <a:r>
              <a:rPr lang="en-US" smtClean="0"/>
              <a:t>by Volume and Mean Trip Duration</a:t>
            </a:r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7043058" y="1986521"/>
            <a:ext cx="18442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Some taxi zones produce long trips </a:t>
            </a:r>
            <a:r>
              <a:rPr lang="en-US" sz="1200" smtClean="0"/>
              <a:t>but little traffic </a:t>
            </a:r>
            <a:endParaRPr lang="en-US" sz="1200" dirty="0"/>
          </a:p>
        </p:txBody>
      </p:sp>
      <p:cxnSp>
        <p:nvCxnSpPr>
          <p:cNvPr id="47" name="Straight Arrow Connector 46"/>
          <p:cNvCxnSpPr>
            <a:stCxn id="46" idx="1"/>
          </p:cNvCxnSpPr>
          <p:nvPr/>
        </p:nvCxnSpPr>
        <p:spPr>
          <a:xfrm flipH="1" flipV="1">
            <a:off x="6803906" y="2215386"/>
            <a:ext cx="239152" cy="19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46" idx="1"/>
          </p:cNvCxnSpPr>
          <p:nvPr/>
        </p:nvCxnSpPr>
        <p:spPr>
          <a:xfrm flipH="1">
            <a:off x="6777698" y="2217354"/>
            <a:ext cx="265360" cy="5782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10731517" y="3607378"/>
            <a:ext cx="13668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Some taxi zones are very busy but the </a:t>
            </a:r>
            <a:r>
              <a:rPr lang="en-US" sz="1200" smtClean="0"/>
              <a:t>trips are short</a:t>
            </a:r>
            <a:endParaRPr lang="en-US" sz="1200" dirty="0"/>
          </a:p>
        </p:txBody>
      </p:sp>
      <p:sp>
        <p:nvSpPr>
          <p:cNvPr id="59" name="Left Brace 58"/>
          <p:cNvSpPr/>
          <p:nvPr/>
        </p:nvSpPr>
        <p:spPr>
          <a:xfrm rot="5400000">
            <a:off x="11265017" y="3731654"/>
            <a:ext cx="138441" cy="1182556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/>
          <p:cNvSpPr/>
          <p:nvPr/>
        </p:nvSpPr>
        <p:spPr>
          <a:xfrm>
            <a:off x="26493" y="4174524"/>
            <a:ext cx="5030655" cy="3827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1162651" y="3989858"/>
            <a:ext cx="733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Pickups</a:t>
            </a:r>
            <a:endParaRPr lang="en-US" sz="1600" dirty="0"/>
          </a:p>
        </p:txBody>
      </p:sp>
      <p:sp>
        <p:nvSpPr>
          <p:cNvPr id="63" name="Right Arrow 62"/>
          <p:cNvSpPr/>
          <p:nvPr/>
        </p:nvSpPr>
        <p:spPr>
          <a:xfrm rot="16200000">
            <a:off x="1390992" y="3799126"/>
            <a:ext cx="332716" cy="154254"/>
          </a:xfrm>
          <a:prstGeom prst="rightArrow">
            <a:avLst>
              <a:gd name="adj1" fmla="val 50000"/>
              <a:gd name="adj2" fmla="val 7773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ight Arrow 64"/>
          <p:cNvSpPr/>
          <p:nvPr/>
        </p:nvSpPr>
        <p:spPr>
          <a:xfrm rot="5400000">
            <a:off x="1420875" y="4371378"/>
            <a:ext cx="272949" cy="154254"/>
          </a:xfrm>
          <a:prstGeom prst="rightArrow">
            <a:avLst>
              <a:gd name="adj1" fmla="val 50000"/>
              <a:gd name="adj2" fmla="val 7773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TextBox 65"/>
          <p:cNvSpPr txBox="1"/>
          <p:nvPr/>
        </p:nvSpPr>
        <p:spPr>
          <a:xfrm>
            <a:off x="3994526" y="3989858"/>
            <a:ext cx="9062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smtClean="0"/>
              <a:t>Dropoffs</a:t>
            </a:r>
            <a:endParaRPr lang="en-US" sz="1600" dirty="0"/>
          </a:p>
        </p:txBody>
      </p:sp>
      <p:sp>
        <p:nvSpPr>
          <p:cNvPr id="67" name="Right Arrow 66"/>
          <p:cNvSpPr/>
          <p:nvPr/>
        </p:nvSpPr>
        <p:spPr>
          <a:xfrm rot="16200000">
            <a:off x="4276340" y="3799126"/>
            <a:ext cx="332716" cy="154254"/>
          </a:xfrm>
          <a:prstGeom prst="rightArrow">
            <a:avLst>
              <a:gd name="adj1" fmla="val 50000"/>
              <a:gd name="adj2" fmla="val 7773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ight Arrow 67"/>
          <p:cNvSpPr/>
          <p:nvPr/>
        </p:nvSpPr>
        <p:spPr>
          <a:xfrm rot="5400000">
            <a:off x="4306223" y="4371378"/>
            <a:ext cx="272949" cy="154254"/>
          </a:xfrm>
          <a:prstGeom prst="rightArrow">
            <a:avLst>
              <a:gd name="adj1" fmla="val 50000"/>
              <a:gd name="adj2" fmla="val 7773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TextBox 68"/>
          <p:cNvSpPr txBox="1"/>
          <p:nvPr/>
        </p:nvSpPr>
        <p:spPr>
          <a:xfrm>
            <a:off x="1600783" y="3689279"/>
            <a:ext cx="84991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chemeClr val="accent4">
                    <a:lumMod val="75000"/>
                  </a:schemeClr>
                </a:solidFill>
              </a:rPr>
              <a:t>Yellow cabs</a:t>
            </a:r>
            <a:endParaRPr lang="en-US" sz="110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4484755" y="3725313"/>
            <a:ext cx="84991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smtClean="0">
                <a:solidFill>
                  <a:schemeClr val="accent4">
                    <a:lumMod val="75000"/>
                  </a:schemeClr>
                </a:solidFill>
              </a:rPr>
              <a:t>Yellow cabs</a:t>
            </a:r>
            <a:endParaRPr lang="en-US" sz="110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1599407" y="4256049"/>
            <a:ext cx="82586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chemeClr val="accent6">
                    <a:lumMod val="75000"/>
                  </a:schemeClr>
                </a:solidFill>
              </a:rPr>
              <a:t>Green cabs</a:t>
            </a:r>
            <a:endParaRPr lang="en-US" sz="11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4483379" y="4292083"/>
            <a:ext cx="82586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chemeClr val="accent6">
                    <a:lumMod val="75000"/>
                  </a:schemeClr>
                </a:solidFill>
              </a:rPr>
              <a:t>Green cabs</a:t>
            </a:r>
            <a:endParaRPr lang="en-US" sz="11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798756" y="1522879"/>
            <a:ext cx="50691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Popular NYC </a:t>
            </a:r>
            <a:r>
              <a:rPr lang="en-US" sz="1600" smtClean="0"/>
              <a:t>Taxi Drop-off and Pick-up Locations (Jan 2017)</a:t>
            </a:r>
            <a:endParaRPr lang="en-US" sz="1600" dirty="0"/>
          </a:p>
        </p:txBody>
      </p:sp>
      <p:sp>
        <p:nvSpPr>
          <p:cNvPr id="76" name="TextBox 75"/>
          <p:cNvSpPr txBox="1"/>
          <p:nvPr/>
        </p:nvSpPr>
        <p:spPr>
          <a:xfrm>
            <a:off x="7831138" y="269049"/>
            <a:ext cx="15265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Data Provider:</a:t>
            </a:r>
            <a:endParaRPr lang="en-US"/>
          </a:p>
        </p:txBody>
      </p:sp>
      <p:pic>
        <p:nvPicPr>
          <p:cNvPr id="77" name="Picture 7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600153" y="2710658"/>
            <a:ext cx="1680519" cy="262330"/>
          </a:xfrm>
          <a:prstGeom prst="rect">
            <a:avLst/>
          </a:prstGeom>
        </p:spPr>
      </p:pic>
      <p:pic>
        <p:nvPicPr>
          <p:cNvPr id="78" name="Picture 7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602336" y="5260603"/>
            <a:ext cx="1680520" cy="266700"/>
          </a:xfrm>
          <a:prstGeom prst="rect">
            <a:avLst/>
          </a:prstGeom>
        </p:spPr>
      </p:pic>
      <p:sp>
        <p:nvSpPr>
          <p:cNvPr id="80" name="Rounded Rectangle 79"/>
          <p:cNvSpPr/>
          <p:nvPr/>
        </p:nvSpPr>
        <p:spPr>
          <a:xfrm>
            <a:off x="6906241" y="5654824"/>
            <a:ext cx="4835875" cy="538083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80"/>
          <p:cNvSpPr txBox="1"/>
          <p:nvPr/>
        </p:nvSpPr>
        <p:spPr>
          <a:xfrm>
            <a:off x="6906242" y="5738250"/>
            <a:ext cx="4882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NYC </a:t>
            </a:r>
            <a:r>
              <a:rPr lang="en-US" smtClean="0"/>
              <a:t>Airports are Unique Locations for Taxi Traffic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77931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ounded Rectangle 61"/>
          <p:cNvSpPr/>
          <p:nvPr/>
        </p:nvSpPr>
        <p:spPr>
          <a:xfrm>
            <a:off x="687793" y="5801031"/>
            <a:ext cx="5229225" cy="7087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Model Overview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15469" y="3126031"/>
            <a:ext cx="3588663" cy="3030268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1800" u="sng" dirty="0" smtClean="0">
                <a:latin typeface="Arial" charset="0"/>
                <a:ea typeface="Arial" charset="0"/>
                <a:cs typeface="Arial" charset="0"/>
              </a:rPr>
              <a:t>Assumptions</a:t>
            </a:r>
          </a:p>
          <a:p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LGA has a single queue for taxis</a:t>
            </a:r>
          </a:p>
          <a:p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All taxis who drop-off enter queue for passenger pickups</a:t>
            </a:r>
          </a:p>
          <a:p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Taxis and passengers arrive via Poisson Process</a:t>
            </a:r>
          </a:p>
          <a:p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Taxis are assigned to passengers instantly (e.g., via phone-app)</a:t>
            </a:r>
          </a:p>
          <a:p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Queue models assignment process, i.e., actual queue is virtual (e.g., Uber)</a:t>
            </a:r>
            <a:endParaRPr lang="en-US" sz="1600" dirty="0"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8044097" y="1904004"/>
            <a:ext cx="302171" cy="570733"/>
            <a:chOff x="7769773" y="1825626"/>
            <a:chExt cx="488731" cy="1085906"/>
          </a:xfrm>
          <a:solidFill>
            <a:schemeClr val="accent5">
              <a:lumMod val="75000"/>
            </a:schemeClr>
          </a:solidFill>
        </p:grpSpPr>
        <p:sp>
          <p:nvSpPr>
            <p:cNvPr id="4" name="Oval 3"/>
            <p:cNvSpPr/>
            <p:nvPr/>
          </p:nvSpPr>
          <p:spPr>
            <a:xfrm>
              <a:off x="7769773" y="1825626"/>
              <a:ext cx="488731" cy="48495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7769773" y="2368551"/>
              <a:ext cx="488731" cy="542981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9403873" y="1903989"/>
            <a:ext cx="302171" cy="570733"/>
            <a:chOff x="7769773" y="1825626"/>
            <a:chExt cx="488731" cy="1085906"/>
          </a:xfrm>
          <a:solidFill>
            <a:schemeClr val="accent5">
              <a:lumMod val="75000"/>
            </a:schemeClr>
          </a:solidFill>
        </p:grpSpPr>
        <p:sp>
          <p:nvSpPr>
            <p:cNvPr id="11" name="Oval 10"/>
            <p:cNvSpPr/>
            <p:nvPr/>
          </p:nvSpPr>
          <p:spPr>
            <a:xfrm>
              <a:off x="7769773" y="1825626"/>
              <a:ext cx="488731" cy="48495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7769773" y="2368551"/>
              <a:ext cx="488731" cy="542981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8723985" y="1903989"/>
            <a:ext cx="302171" cy="570733"/>
            <a:chOff x="7769773" y="1825626"/>
            <a:chExt cx="488731" cy="1085906"/>
          </a:xfrm>
          <a:solidFill>
            <a:schemeClr val="accent5">
              <a:lumMod val="75000"/>
            </a:schemeClr>
          </a:solidFill>
        </p:grpSpPr>
        <p:sp>
          <p:nvSpPr>
            <p:cNvPr id="14" name="Oval 13"/>
            <p:cNvSpPr/>
            <p:nvPr/>
          </p:nvSpPr>
          <p:spPr>
            <a:xfrm>
              <a:off x="7769773" y="1825626"/>
              <a:ext cx="488731" cy="48495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7769773" y="2368551"/>
              <a:ext cx="488731" cy="542981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10699930" y="1903435"/>
            <a:ext cx="302171" cy="570733"/>
            <a:chOff x="7769773" y="1825626"/>
            <a:chExt cx="488731" cy="1085906"/>
          </a:xfrm>
          <a:solidFill>
            <a:schemeClr val="accent5">
              <a:lumMod val="75000"/>
            </a:schemeClr>
          </a:solidFill>
        </p:grpSpPr>
        <p:sp>
          <p:nvSpPr>
            <p:cNvPr id="17" name="Oval 16"/>
            <p:cNvSpPr/>
            <p:nvPr/>
          </p:nvSpPr>
          <p:spPr>
            <a:xfrm>
              <a:off x="7769773" y="1825626"/>
              <a:ext cx="488731" cy="48495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7769773" y="2368551"/>
              <a:ext cx="488731" cy="542981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9975143" y="2031130"/>
            <a:ext cx="4683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sz="3200" dirty="0" smtClean="0">
                <a:solidFill>
                  <a:schemeClr val="accent6"/>
                </a:solidFill>
              </a:rPr>
              <a:t>…</a:t>
            </a:r>
            <a:endParaRPr lang="en-US" sz="3200" dirty="0">
              <a:solidFill>
                <a:schemeClr val="accent6"/>
              </a:solidFill>
            </a:endParaRPr>
          </a:p>
        </p:txBody>
      </p:sp>
      <p:grpSp>
        <p:nvGrpSpPr>
          <p:cNvPr id="26" name="Group 25"/>
          <p:cNvGrpSpPr/>
          <p:nvPr/>
        </p:nvGrpSpPr>
        <p:grpSpPr>
          <a:xfrm>
            <a:off x="7398834" y="2876758"/>
            <a:ext cx="325509" cy="630620"/>
            <a:chOff x="7238341" y="3429000"/>
            <a:chExt cx="325509" cy="630620"/>
          </a:xfrm>
        </p:grpSpPr>
        <p:sp>
          <p:nvSpPr>
            <p:cNvPr id="20" name="Rounded Rectangle 19"/>
            <p:cNvSpPr/>
            <p:nvPr/>
          </p:nvSpPr>
          <p:spPr>
            <a:xfrm>
              <a:off x="7238341" y="3429000"/>
              <a:ext cx="287411" cy="630620"/>
            </a:xfrm>
            <a:prstGeom prst="round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Straight Connector 21"/>
            <p:cNvCxnSpPr/>
            <p:nvPr/>
          </p:nvCxnSpPr>
          <p:spPr>
            <a:xfrm>
              <a:off x="7381374" y="3585410"/>
              <a:ext cx="0" cy="32485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Oval 23"/>
            <p:cNvSpPr/>
            <p:nvPr/>
          </p:nvSpPr>
          <p:spPr>
            <a:xfrm>
              <a:off x="7507704" y="3453062"/>
              <a:ext cx="54142" cy="24063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/>
            <p:cNvSpPr/>
            <p:nvPr/>
          </p:nvSpPr>
          <p:spPr>
            <a:xfrm>
              <a:off x="7509708" y="3779919"/>
              <a:ext cx="54142" cy="24063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7401340" y="3648184"/>
            <a:ext cx="325509" cy="630620"/>
            <a:chOff x="7238341" y="3429000"/>
            <a:chExt cx="325509" cy="630620"/>
          </a:xfrm>
        </p:grpSpPr>
        <p:sp>
          <p:nvSpPr>
            <p:cNvPr id="28" name="Rounded Rectangle 27"/>
            <p:cNvSpPr/>
            <p:nvPr/>
          </p:nvSpPr>
          <p:spPr>
            <a:xfrm>
              <a:off x="7238341" y="3429000"/>
              <a:ext cx="287411" cy="630620"/>
            </a:xfrm>
            <a:prstGeom prst="round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" name="Straight Connector 28"/>
            <p:cNvCxnSpPr/>
            <p:nvPr/>
          </p:nvCxnSpPr>
          <p:spPr>
            <a:xfrm>
              <a:off x="7381374" y="3585410"/>
              <a:ext cx="0" cy="32485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Oval 29"/>
            <p:cNvSpPr/>
            <p:nvPr/>
          </p:nvSpPr>
          <p:spPr>
            <a:xfrm>
              <a:off x="7507704" y="3453062"/>
              <a:ext cx="54142" cy="24063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/>
            <p:cNvSpPr/>
            <p:nvPr/>
          </p:nvSpPr>
          <p:spPr>
            <a:xfrm>
              <a:off x="7509708" y="3779919"/>
              <a:ext cx="54142" cy="24063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7398834" y="4444203"/>
            <a:ext cx="325509" cy="630620"/>
            <a:chOff x="7238341" y="3429000"/>
            <a:chExt cx="325509" cy="630620"/>
          </a:xfrm>
        </p:grpSpPr>
        <p:sp>
          <p:nvSpPr>
            <p:cNvPr id="33" name="Rounded Rectangle 32"/>
            <p:cNvSpPr/>
            <p:nvPr/>
          </p:nvSpPr>
          <p:spPr>
            <a:xfrm>
              <a:off x="7238341" y="3429000"/>
              <a:ext cx="287411" cy="630620"/>
            </a:xfrm>
            <a:prstGeom prst="round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4" name="Straight Connector 33"/>
            <p:cNvCxnSpPr/>
            <p:nvPr/>
          </p:nvCxnSpPr>
          <p:spPr>
            <a:xfrm>
              <a:off x="7381374" y="3585410"/>
              <a:ext cx="0" cy="32485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Oval 34"/>
            <p:cNvSpPr/>
            <p:nvPr/>
          </p:nvSpPr>
          <p:spPr>
            <a:xfrm>
              <a:off x="7507704" y="3453062"/>
              <a:ext cx="54142" cy="24063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7509708" y="3779919"/>
              <a:ext cx="54142" cy="24063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7401340" y="5940031"/>
            <a:ext cx="325509" cy="630620"/>
            <a:chOff x="7238341" y="3429000"/>
            <a:chExt cx="325509" cy="630620"/>
          </a:xfrm>
        </p:grpSpPr>
        <p:sp>
          <p:nvSpPr>
            <p:cNvPr id="38" name="Rounded Rectangle 37"/>
            <p:cNvSpPr/>
            <p:nvPr/>
          </p:nvSpPr>
          <p:spPr>
            <a:xfrm>
              <a:off x="7238341" y="3429000"/>
              <a:ext cx="287411" cy="630620"/>
            </a:xfrm>
            <a:prstGeom prst="round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9" name="Straight Connector 38"/>
            <p:cNvCxnSpPr/>
            <p:nvPr/>
          </p:nvCxnSpPr>
          <p:spPr>
            <a:xfrm>
              <a:off x="7381374" y="3585410"/>
              <a:ext cx="0" cy="32485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Oval 39"/>
            <p:cNvSpPr/>
            <p:nvPr/>
          </p:nvSpPr>
          <p:spPr>
            <a:xfrm>
              <a:off x="7507704" y="3453062"/>
              <a:ext cx="54142" cy="24063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/>
            <p:cNvSpPr/>
            <p:nvPr/>
          </p:nvSpPr>
          <p:spPr>
            <a:xfrm>
              <a:off x="7509708" y="3779919"/>
              <a:ext cx="54142" cy="24063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2" name="Arc 41"/>
          <p:cNvSpPr/>
          <p:nvPr/>
        </p:nvSpPr>
        <p:spPr>
          <a:xfrm>
            <a:off x="8281604" y="1600526"/>
            <a:ext cx="519203" cy="290823"/>
          </a:xfrm>
          <a:prstGeom prst="arc">
            <a:avLst>
              <a:gd name="adj1" fmla="val 11000565"/>
              <a:gd name="adj2" fmla="val 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Arc 42"/>
          <p:cNvSpPr/>
          <p:nvPr/>
        </p:nvSpPr>
        <p:spPr>
          <a:xfrm>
            <a:off x="8950581" y="1597931"/>
            <a:ext cx="519203" cy="290823"/>
          </a:xfrm>
          <a:prstGeom prst="arc">
            <a:avLst>
              <a:gd name="adj1" fmla="val 11000565"/>
              <a:gd name="adj2" fmla="val 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Arc 43"/>
          <p:cNvSpPr/>
          <p:nvPr/>
        </p:nvSpPr>
        <p:spPr>
          <a:xfrm>
            <a:off x="9760440" y="1597931"/>
            <a:ext cx="519203" cy="290823"/>
          </a:xfrm>
          <a:prstGeom prst="arc">
            <a:avLst>
              <a:gd name="adj1" fmla="val 11000565"/>
              <a:gd name="adj2" fmla="val 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Arc 44"/>
          <p:cNvSpPr/>
          <p:nvPr/>
        </p:nvSpPr>
        <p:spPr>
          <a:xfrm rot="10800000">
            <a:off x="8281604" y="2503557"/>
            <a:ext cx="519203" cy="290823"/>
          </a:xfrm>
          <a:prstGeom prst="arc">
            <a:avLst>
              <a:gd name="adj1" fmla="val 11000565"/>
              <a:gd name="adj2" fmla="val 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Arc 45"/>
          <p:cNvSpPr/>
          <p:nvPr/>
        </p:nvSpPr>
        <p:spPr>
          <a:xfrm rot="10800000">
            <a:off x="8950581" y="2500962"/>
            <a:ext cx="519203" cy="290823"/>
          </a:xfrm>
          <a:prstGeom prst="arc">
            <a:avLst>
              <a:gd name="adj1" fmla="val 11000565"/>
              <a:gd name="adj2" fmla="val 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Arc 46"/>
          <p:cNvSpPr/>
          <p:nvPr/>
        </p:nvSpPr>
        <p:spPr>
          <a:xfrm rot="10800000">
            <a:off x="9760440" y="2500962"/>
            <a:ext cx="519203" cy="290823"/>
          </a:xfrm>
          <a:prstGeom prst="arc">
            <a:avLst>
              <a:gd name="adj1" fmla="val 11000565"/>
              <a:gd name="adj2" fmla="val 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Arc 47"/>
          <p:cNvSpPr/>
          <p:nvPr/>
        </p:nvSpPr>
        <p:spPr>
          <a:xfrm rot="5400000">
            <a:off x="7631012" y="3502772"/>
            <a:ext cx="519203" cy="290823"/>
          </a:xfrm>
          <a:prstGeom prst="arc">
            <a:avLst>
              <a:gd name="adj1" fmla="val 11000565"/>
              <a:gd name="adj2" fmla="val 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Arc 48"/>
          <p:cNvSpPr/>
          <p:nvPr/>
        </p:nvSpPr>
        <p:spPr>
          <a:xfrm rot="5400000">
            <a:off x="7631011" y="4291669"/>
            <a:ext cx="519203" cy="290823"/>
          </a:xfrm>
          <a:prstGeom prst="arc">
            <a:avLst>
              <a:gd name="adj1" fmla="val 11000565"/>
              <a:gd name="adj2" fmla="val 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Arc 49"/>
          <p:cNvSpPr/>
          <p:nvPr/>
        </p:nvSpPr>
        <p:spPr>
          <a:xfrm rot="5400000">
            <a:off x="7627496" y="5039656"/>
            <a:ext cx="519203" cy="290823"/>
          </a:xfrm>
          <a:prstGeom prst="arc">
            <a:avLst>
              <a:gd name="adj1" fmla="val 11000565"/>
              <a:gd name="adj2" fmla="val 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/>
          <p:cNvSpPr txBox="1"/>
          <p:nvPr/>
        </p:nvSpPr>
        <p:spPr>
          <a:xfrm rot="5400000">
            <a:off x="7447518" y="5200058"/>
            <a:ext cx="4683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sz="3200" smtClean="0"/>
              <a:t>…</a:t>
            </a:r>
            <a:endParaRPr lang="en-US" sz="3200" dirty="0"/>
          </a:p>
        </p:txBody>
      </p:sp>
      <p:sp>
        <p:nvSpPr>
          <p:cNvPr id="52" name="Arc 51"/>
          <p:cNvSpPr/>
          <p:nvPr/>
        </p:nvSpPr>
        <p:spPr>
          <a:xfrm rot="16200000">
            <a:off x="7017407" y="3502772"/>
            <a:ext cx="519203" cy="290823"/>
          </a:xfrm>
          <a:prstGeom prst="arc">
            <a:avLst>
              <a:gd name="adj1" fmla="val 11000565"/>
              <a:gd name="adj2" fmla="val 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Arc 52"/>
          <p:cNvSpPr/>
          <p:nvPr/>
        </p:nvSpPr>
        <p:spPr>
          <a:xfrm rot="16200000">
            <a:off x="7017406" y="4291669"/>
            <a:ext cx="519203" cy="290823"/>
          </a:xfrm>
          <a:prstGeom prst="arc">
            <a:avLst>
              <a:gd name="adj1" fmla="val 11000565"/>
              <a:gd name="adj2" fmla="val 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Arc 53"/>
          <p:cNvSpPr/>
          <p:nvPr/>
        </p:nvSpPr>
        <p:spPr>
          <a:xfrm rot="16200000">
            <a:off x="7013891" y="5039656"/>
            <a:ext cx="519203" cy="290823"/>
          </a:xfrm>
          <a:prstGeom prst="arc">
            <a:avLst>
              <a:gd name="adj1" fmla="val 11000565"/>
              <a:gd name="adj2" fmla="val 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Arc 54"/>
          <p:cNvSpPr/>
          <p:nvPr/>
        </p:nvSpPr>
        <p:spPr>
          <a:xfrm rot="8266343">
            <a:off x="7825112" y="2728255"/>
            <a:ext cx="349800" cy="290972"/>
          </a:xfrm>
          <a:prstGeom prst="arc">
            <a:avLst>
              <a:gd name="adj1" fmla="val 11000565"/>
              <a:gd name="adj2" fmla="val 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Arc 55"/>
          <p:cNvSpPr/>
          <p:nvPr/>
        </p:nvSpPr>
        <p:spPr>
          <a:xfrm rot="18668391">
            <a:off x="7616518" y="2348128"/>
            <a:ext cx="349800" cy="290972"/>
          </a:xfrm>
          <a:prstGeom prst="arc">
            <a:avLst>
              <a:gd name="adj1" fmla="val 11000565"/>
              <a:gd name="adj2" fmla="val 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/>
          <p:cNvSpPr txBox="1"/>
          <p:nvPr/>
        </p:nvSpPr>
        <p:spPr>
          <a:xfrm>
            <a:off x="8350504" y="830347"/>
            <a:ext cx="23310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smtClean="0"/>
              <a:t>Simple Queuing Model</a:t>
            </a:r>
            <a:endParaRPr lang="en-US" u="sng"/>
          </a:p>
        </p:txBody>
      </p:sp>
      <p:pic>
        <p:nvPicPr>
          <p:cNvPr id="59" name="Picture 5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35" t="11492" r="9440"/>
          <a:stretch/>
        </p:blipFill>
        <p:spPr>
          <a:xfrm>
            <a:off x="312247" y="2289737"/>
            <a:ext cx="6163794" cy="3478144"/>
          </a:xfrm>
          <a:prstGeom prst="rect">
            <a:avLst/>
          </a:prstGeom>
        </p:spPr>
      </p:pic>
      <p:sp>
        <p:nvSpPr>
          <p:cNvPr id="60" name="TextBox 59"/>
          <p:cNvSpPr txBox="1"/>
          <p:nvPr/>
        </p:nvSpPr>
        <p:spPr>
          <a:xfrm>
            <a:off x="1094988" y="5863400"/>
            <a:ext cx="44148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Taxi Customer Pickups and Drop-offs Strongly Fit* a Poisson Counting Process Model </a:t>
            </a:r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0" y="6581001"/>
            <a:ext cx="68619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 smtClean="0"/>
              <a:t>* Model parameters vary over the course of the day and </a:t>
            </a:r>
            <a:r>
              <a:rPr lang="en-US" sz="1200" i="1" smtClean="0"/>
              <a:t>model assumptions degrade </a:t>
            </a:r>
            <a:r>
              <a:rPr lang="en-US" sz="1200" i="1" dirty="0" smtClean="0"/>
              <a:t>during early am hours</a:t>
            </a:r>
            <a:endParaRPr lang="en-US" sz="1200" i="1" dirty="0"/>
          </a:p>
        </p:txBody>
      </p:sp>
      <p:sp>
        <p:nvSpPr>
          <p:cNvPr id="63" name="TextBox 62"/>
          <p:cNvSpPr txBox="1"/>
          <p:nvPr/>
        </p:nvSpPr>
        <p:spPr>
          <a:xfrm>
            <a:off x="769882" y="1612241"/>
            <a:ext cx="5062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Comparing Open Source Data </a:t>
            </a:r>
            <a:r>
              <a:rPr lang="en-US" smtClean="0"/>
              <a:t>to Theoretical Models</a:t>
            </a:r>
            <a:endParaRPr lang="en-US"/>
          </a:p>
        </p:txBody>
      </p:sp>
      <p:sp>
        <p:nvSpPr>
          <p:cNvPr id="64" name="TextBox 63"/>
          <p:cNvSpPr txBox="1"/>
          <p:nvPr/>
        </p:nvSpPr>
        <p:spPr>
          <a:xfrm>
            <a:off x="328903" y="1968750"/>
            <a:ext cx="27286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smtClean="0"/>
              <a:t>Time Between Airport Pickups</a:t>
            </a:r>
            <a:endParaRPr lang="en-US" sz="1600"/>
          </a:p>
        </p:txBody>
      </p:sp>
      <p:sp>
        <p:nvSpPr>
          <p:cNvPr id="65" name="TextBox 64"/>
          <p:cNvSpPr txBox="1"/>
          <p:nvPr/>
        </p:nvSpPr>
        <p:spPr>
          <a:xfrm>
            <a:off x="3536243" y="1968750"/>
            <a:ext cx="29339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Time Between </a:t>
            </a:r>
            <a:r>
              <a:rPr lang="en-US" sz="1600" smtClean="0"/>
              <a:t>Airport Drop-offs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0591704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264" y="2270470"/>
            <a:ext cx="7575549" cy="3787775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146446" y="2270470"/>
            <a:ext cx="480884" cy="34896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609597" y="5624695"/>
            <a:ext cx="6824134" cy="3385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Results and Next Steps</a:t>
            </a:r>
            <a:br>
              <a:rPr lang="en-US" dirty="0" smtClean="0">
                <a:latin typeface="Arial" charset="0"/>
                <a:ea typeface="Arial" charset="0"/>
                <a:cs typeface="Arial" charset="0"/>
              </a:rPr>
            </a:br>
            <a:r>
              <a:rPr lang="en-US" sz="3600" dirty="0" smtClean="0">
                <a:latin typeface="Arial" charset="0"/>
                <a:ea typeface="Arial" charset="0"/>
                <a:cs typeface="Arial" charset="0"/>
              </a:rPr>
              <a:t>PRELIMINARY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23297" y="4262965"/>
            <a:ext cx="3877684" cy="2252133"/>
          </a:xfrm>
        </p:spPr>
        <p:txBody>
          <a:bodyPr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Increase complexity of model to gain confidence in results</a:t>
            </a:r>
          </a:p>
          <a:p>
            <a:pPr>
              <a:lnSpc>
                <a:spcPct val="120000"/>
              </a:lnSpc>
            </a:pP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Define app-based taxi-passenger assignment</a:t>
            </a:r>
          </a:p>
          <a:p>
            <a:pPr>
              <a:lnSpc>
                <a:spcPct val="120000"/>
              </a:lnSpc>
            </a:pP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Add key information to data requests</a:t>
            </a:r>
          </a:p>
          <a:p>
            <a:pPr marL="520700" lvl="1">
              <a:lnSpc>
                <a:spcPct val="120000"/>
              </a:lnSpc>
            </a:pP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Break airport into terminals</a:t>
            </a:r>
          </a:p>
          <a:p>
            <a:pPr marL="520700" lvl="1">
              <a:lnSpc>
                <a:spcPct val="120000"/>
              </a:lnSpc>
            </a:pP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Label each taxi ride with car and/or driver ID</a:t>
            </a:r>
          </a:p>
          <a:p>
            <a:pPr lvl="1">
              <a:lnSpc>
                <a:spcPct val="120000"/>
              </a:lnSpc>
            </a:pPr>
            <a:endParaRPr lang="en-US" dirty="0" smtClean="0">
              <a:latin typeface="Arial" charset="0"/>
              <a:ea typeface="Arial" charset="0"/>
              <a:cs typeface="Arial" charset="0"/>
            </a:endParaRPr>
          </a:p>
          <a:p>
            <a:pPr lvl="1">
              <a:lnSpc>
                <a:spcPct val="120000"/>
              </a:lnSpc>
            </a:pP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9731" y="2001402"/>
            <a:ext cx="634891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Simulation Results </a:t>
            </a:r>
            <a:r>
              <a:rPr lang="en-US" smtClean="0"/>
              <a:t>– How Much Queue Space is Needed for Taxis?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707440" y="5873579"/>
            <a:ext cx="4628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Average Taxi Wait Time </a:t>
            </a:r>
            <a:r>
              <a:rPr lang="en-US" smtClean="0"/>
              <a:t>for Passenger (minutes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35602" y="5590820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smtClean="0"/>
              <a:t>0</a:t>
            </a:r>
            <a:endParaRPr lang="en-US" sz="1600"/>
          </a:p>
        </p:txBody>
      </p:sp>
      <p:sp>
        <p:nvSpPr>
          <p:cNvPr id="8" name="TextBox 7"/>
          <p:cNvSpPr txBox="1"/>
          <p:nvPr/>
        </p:nvSpPr>
        <p:spPr>
          <a:xfrm>
            <a:off x="1633065" y="5590820"/>
            <a:ext cx="3930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10</a:t>
            </a:r>
            <a:endParaRPr lang="en-US" sz="1600" dirty="0"/>
          </a:p>
        </p:txBody>
      </p:sp>
      <p:sp>
        <p:nvSpPr>
          <p:cNvPr id="9" name="TextBox 8"/>
          <p:cNvSpPr txBox="1"/>
          <p:nvPr/>
        </p:nvSpPr>
        <p:spPr>
          <a:xfrm>
            <a:off x="2463947" y="5590820"/>
            <a:ext cx="3930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20</a:t>
            </a:r>
            <a:endParaRPr lang="en-US" sz="1600" dirty="0"/>
          </a:p>
        </p:txBody>
      </p:sp>
      <p:sp>
        <p:nvSpPr>
          <p:cNvPr id="10" name="TextBox 9"/>
          <p:cNvSpPr txBox="1"/>
          <p:nvPr/>
        </p:nvSpPr>
        <p:spPr>
          <a:xfrm>
            <a:off x="3361410" y="5590820"/>
            <a:ext cx="3930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3</a:t>
            </a:r>
            <a:r>
              <a:rPr lang="en-US" sz="1600" dirty="0" smtClean="0"/>
              <a:t>0</a:t>
            </a:r>
            <a:endParaRPr lang="en-US" sz="1600" dirty="0"/>
          </a:p>
        </p:txBody>
      </p:sp>
      <p:sp>
        <p:nvSpPr>
          <p:cNvPr id="11" name="TextBox 10"/>
          <p:cNvSpPr txBox="1"/>
          <p:nvPr/>
        </p:nvSpPr>
        <p:spPr>
          <a:xfrm>
            <a:off x="4261849" y="5590820"/>
            <a:ext cx="3930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40</a:t>
            </a:r>
            <a:endParaRPr lang="en-US" sz="1600" dirty="0"/>
          </a:p>
        </p:txBody>
      </p:sp>
      <p:sp>
        <p:nvSpPr>
          <p:cNvPr id="12" name="TextBox 11"/>
          <p:cNvSpPr txBox="1"/>
          <p:nvPr/>
        </p:nvSpPr>
        <p:spPr>
          <a:xfrm>
            <a:off x="5159312" y="5590820"/>
            <a:ext cx="3930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5</a:t>
            </a:r>
            <a:r>
              <a:rPr lang="en-US" sz="1600" dirty="0" smtClean="0"/>
              <a:t>0</a:t>
            </a:r>
            <a:endParaRPr lang="en-US" sz="1600" dirty="0"/>
          </a:p>
        </p:txBody>
      </p:sp>
      <p:sp>
        <p:nvSpPr>
          <p:cNvPr id="13" name="TextBox 12"/>
          <p:cNvSpPr txBox="1"/>
          <p:nvPr/>
        </p:nvSpPr>
        <p:spPr>
          <a:xfrm>
            <a:off x="5990194" y="5590820"/>
            <a:ext cx="3930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6</a:t>
            </a:r>
            <a:r>
              <a:rPr lang="en-US" sz="1600" dirty="0" smtClean="0"/>
              <a:t>0</a:t>
            </a:r>
            <a:endParaRPr lang="en-US" sz="1600" dirty="0"/>
          </a:p>
        </p:txBody>
      </p:sp>
      <p:sp>
        <p:nvSpPr>
          <p:cNvPr id="14" name="TextBox 13"/>
          <p:cNvSpPr txBox="1"/>
          <p:nvPr/>
        </p:nvSpPr>
        <p:spPr>
          <a:xfrm>
            <a:off x="6887657" y="5590820"/>
            <a:ext cx="3930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70</a:t>
            </a:r>
            <a:endParaRPr lang="en-US" sz="1600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07" r="16168" b="10818"/>
          <a:stretch/>
        </p:blipFill>
        <p:spPr>
          <a:xfrm>
            <a:off x="3526322" y="2751636"/>
            <a:ext cx="832468" cy="83977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7" name="TextBox 16"/>
          <p:cNvSpPr txBox="1"/>
          <p:nvPr/>
        </p:nvSpPr>
        <p:spPr>
          <a:xfrm>
            <a:off x="329205" y="5319885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smtClean="0">
                <a:solidFill>
                  <a:srgbClr val="01168A"/>
                </a:solidFill>
              </a:rPr>
              <a:t>0</a:t>
            </a:r>
            <a:endParaRPr lang="en-US" sz="1600">
              <a:solidFill>
                <a:srgbClr val="01168A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29206" y="4727220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1168A"/>
                </a:solidFill>
              </a:rPr>
              <a:t>5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95338" y="4151484"/>
            <a:ext cx="3930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01168A"/>
                </a:solidFill>
              </a:rPr>
              <a:t>10</a:t>
            </a:r>
            <a:endParaRPr lang="en-US" sz="1600" dirty="0">
              <a:solidFill>
                <a:srgbClr val="01168A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95339" y="3558819"/>
            <a:ext cx="3930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01168A"/>
                </a:solidFill>
              </a:rPr>
              <a:t>15</a:t>
            </a:r>
            <a:endParaRPr lang="en-US" sz="1600" dirty="0">
              <a:solidFill>
                <a:srgbClr val="01168A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95339" y="2983085"/>
            <a:ext cx="3930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01168A"/>
                </a:solidFill>
              </a:rPr>
              <a:t>20</a:t>
            </a:r>
            <a:endParaRPr lang="en-US" sz="1600" dirty="0">
              <a:solidFill>
                <a:srgbClr val="01168A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95340" y="2390420"/>
            <a:ext cx="3930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01168A"/>
                </a:solidFill>
              </a:rPr>
              <a:t>25</a:t>
            </a:r>
            <a:endParaRPr lang="en-US" sz="1600" dirty="0">
              <a:solidFill>
                <a:srgbClr val="01168A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 rot="16200000">
            <a:off x="-1350191" y="3802982"/>
            <a:ext cx="3091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rgbClr val="01168A"/>
                </a:solidFill>
              </a:rPr>
              <a:t>Passenger Wait Time (minutes)</a:t>
            </a:r>
            <a:endParaRPr lang="en-US" dirty="0">
              <a:solidFill>
                <a:srgbClr val="01168A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7275943" y="2344864"/>
            <a:ext cx="480884" cy="34896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7222399" y="5332634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smtClean="0">
                <a:solidFill>
                  <a:srgbClr val="C00000"/>
                </a:solidFill>
              </a:rPr>
              <a:t>0</a:t>
            </a:r>
            <a:endParaRPr lang="en-US" sz="1600">
              <a:solidFill>
                <a:srgbClr val="C00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201852" y="4739969"/>
            <a:ext cx="4972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C00000"/>
                </a:solidFill>
              </a:rPr>
              <a:t>100</a:t>
            </a:r>
            <a:endParaRPr lang="en-US" sz="1600" dirty="0">
              <a:solidFill>
                <a:srgbClr val="C00000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209080" y="4143686"/>
            <a:ext cx="4972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C00000"/>
                </a:solidFill>
              </a:rPr>
              <a:t>200</a:t>
            </a:r>
            <a:endParaRPr lang="en-US" sz="1600" dirty="0">
              <a:solidFill>
                <a:srgbClr val="C00000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209081" y="3561295"/>
            <a:ext cx="4972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C00000"/>
                </a:solidFill>
              </a:rPr>
              <a:t>300</a:t>
            </a:r>
            <a:endParaRPr lang="en-US" sz="1600" dirty="0">
              <a:solidFill>
                <a:srgbClr val="C00000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229629" y="2944465"/>
            <a:ext cx="4972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C00000"/>
                </a:solidFill>
              </a:rPr>
              <a:t>400</a:t>
            </a:r>
            <a:endParaRPr lang="en-US" sz="1600" dirty="0">
              <a:solidFill>
                <a:srgbClr val="C00000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7219356" y="2362074"/>
            <a:ext cx="4972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smtClean="0">
                <a:solidFill>
                  <a:srgbClr val="C00000"/>
                </a:solidFill>
              </a:rPr>
              <a:t>500</a:t>
            </a:r>
            <a:endParaRPr lang="en-US" sz="1600" dirty="0">
              <a:solidFill>
                <a:srgbClr val="C00000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 rot="16200000">
            <a:off x="6545206" y="3651347"/>
            <a:ext cx="250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rgbClr val="C00000"/>
                </a:solidFill>
              </a:rPr>
              <a:t>Taxi Queue Length (Cars)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33" name="Oval 32"/>
          <p:cNvSpPr/>
          <p:nvPr/>
        </p:nvSpPr>
        <p:spPr>
          <a:xfrm>
            <a:off x="5552368" y="3065215"/>
            <a:ext cx="206987" cy="20497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Arrow Connector 34"/>
          <p:cNvCxnSpPr>
            <a:stCxn id="33" idx="2"/>
            <a:endCxn id="16" idx="3"/>
          </p:cNvCxnSpPr>
          <p:nvPr/>
        </p:nvCxnSpPr>
        <p:spPr>
          <a:xfrm flipH="1">
            <a:off x="4358790" y="3167703"/>
            <a:ext cx="1193578" cy="38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1158843" y="2587690"/>
            <a:ext cx="229973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u="sng" dirty="0" err="1" smtClean="0"/>
              <a:t>Approx</a:t>
            </a:r>
            <a:r>
              <a:rPr lang="en-US" sz="1200" u="sng" dirty="0" smtClean="0"/>
              <a:t> 400 spaces in LGA taxi lot</a:t>
            </a:r>
          </a:p>
          <a:p>
            <a:pPr marL="171450" indent="-171450">
              <a:buFont typeface="Arial" charset="0"/>
              <a:buChar char="•"/>
            </a:pPr>
            <a:r>
              <a:rPr lang="en-US" sz="1200" dirty="0" smtClean="0"/>
              <a:t>Full lot drastically exceeds passenger demand</a:t>
            </a:r>
          </a:p>
          <a:p>
            <a:pPr marL="171450" indent="-171450">
              <a:buFont typeface="Arial" charset="0"/>
              <a:buChar char="•"/>
            </a:pPr>
            <a:r>
              <a:rPr lang="en-US" sz="1200" dirty="0" smtClean="0"/>
              <a:t>Long wait times for drivers</a:t>
            </a:r>
          </a:p>
          <a:p>
            <a:pPr marL="171450" indent="-171450">
              <a:buFont typeface="Arial" charset="0"/>
              <a:buChar char="•"/>
            </a:pPr>
            <a:r>
              <a:rPr lang="en-US" sz="1200" dirty="0" smtClean="0"/>
              <a:t>Many idle taxis</a:t>
            </a:r>
            <a:endParaRPr lang="en-US" sz="1200" dirty="0"/>
          </a:p>
        </p:txBody>
      </p:sp>
      <p:sp>
        <p:nvSpPr>
          <p:cNvPr id="38" name="Oval 37"/>
          <p:cNvSpPr/>
          <p:nvPr/>
        </p:nvSpPr>
        <p:spPr>
          <a:xfrm>
            <a:off x="3193975" y="4218273"/>
            <a:ext cx="206987" cy="20497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/>
          <p:cNvSpPr txBox="1"/>
          <p:nvPr/>
        </p:nvSpPr>
        <p:spPr>
          <a:xfrm>
            <a:off x="3888680" y="4176655"/>
            <a:ext cx="229973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u="sng" dirty="0" smtClean="0"/>
              <a:t>If Taxi Lot Capacity was Halved</a:t>
            </a:r>
            <a:r>
              <a:rPr lang="is-IS" sz="1200" u="sng" dirty="0" smtClean="0"/>
              <a:t>…</a:t>
            </a:r>
            <a:endParaRPr lang="en-US" sz="1200" u="sng" dirty="0" smtClean="0"/>
          </a:p>
          <a:p>
            <a:pPr marL="171450" indent="-171450">
              <a:buFont typeface="Arial" charset="0"/>
              <a:buChar char="•"/>
            </a:pPr>
            <a:r>
              <a:rPr lang="en-US" sz="1200" dirty="0" smtClean="0"/>
              <a:t>Passengers would see small increase in wait time</a:t>
            </a:r>
          </a:p>
          <a:p>
            <a:pPr marL="171450" indent="-171450">
              <a:buFont typeface="Arial" charset="0"/>
              <a:buChar char="•"/>
            </a:pPr>
            <a:r>
              <a:rPr lang="en-US" sz="1200" dirty="0" smtClean="0"/>
              <a:t>Drivers would reduce wait time by almost 50%</a:t>
            </a:r>
            <a:endParaRPr lang="en-US" sz="1200" dirty="0"/>
          </a:p>
        </p:txBody>
      </p:sp>
      <p:cxnSp>
        <p:nvCxnSpPr>
          <p:cNvPr id="42" name="Straight Connector 41"/>
          <p:cNvCxnSpPr/>
          <p:nvPr/>
        </p:nvCxnSpPr>
        <p:spPr>
          <a:xfrm flipH="1">
            <a:off x="3285111" y="4423248"/>
            <a:ext cx="1" cy="968167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H="1">
            <a:off x="8147957" y="1690688"/>
            <a:ext cx="16329" cy="45522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9513595" y="3837785"/>
            <a:ext cx="1166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u="sng" smtClean="0"/>
              <a:t>Next Steps</a:t>
            </a:r>
            <a:endParaRPr lang="en-US" i="1" u="sng"/>
          </a:p>
        </p:txBody>
      </p:sp>
      <p:sp>
        <p:nvSpPr>
          <p:cNvPr id="46" name="Content Placeholder 2"/>
          <p:cNvSpPr txBox="1">
            <a:spLocks/>
          </p:cNvSpPr>
          <p:nvPr/>
        </p:nvSpPr>
        <p:spPr>
          <a:xfrm>
            <a:off x="8323297" y="1731705"/>
            <a:ext cx="3846080" cy="20398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500" dirty="0" smtClean="0">
                <a:latin typeface="Arial" charset="0"/>
                <a:ea typeface="Arial" charset="0"/>
                <a:cs typeface="Arial" charset="0"/>
              </a:rPr>
              <a:t>Current taxi lot size is too big and may lead to large taxi queues</a:t>
            </a:r>
          </a:p>
          <a:p>
            <a:r>
              <a:rPr lang="en-US" sz="1500" dirty="0" smtClean="0">
                <a:latin typeface="Arial" charset="0"/>
                <a:ea typeface="Arial" charset="0"/>
                <a:cs typeface="Arial" charset="0"/>
              </a:rPr>
              <a:t>Lot could be shrunk to reduce idle taxis and </a:t>
            </a:r>
            <a:r>
              <a:rPr lang="en-US" sz="1500" smtClean="0">
                <a:latin typeface="Arial" charset="0"/>
                <a:ea typeface="Arial" charset="0"/>
                <a:cs typeface="Arial" charset="0"/>
              </a:rPr>
              <a:t>reallocate space </a:t>
            </a:r>
            <a:endParaRPr lang="en-US" sz="1500" dirty="0" smtClean="0">
              <a:latin typeface="Arial" charset="0"/>
              <a:ea typeface="Arial" charset="0"/>
              <a:cs typeface="Arial" charset="0"/>
            </a:endParaRPr>
          </a:p>
          <a:p>
            <a:r>
              <a:rPr lang="en-US" sz="1500" dirty="0" smtClean="0">
                <a:latin typeface="Arial" charset="0"/>
                <a:ea typeface="Arial" charset="0"/>
                <a:cs typeface="Arial" charset="0"/>
              </a:rPr>
              <a:t>Results are preliminary and additional fidelity is needed to gain confidence in results</a:t>
            </a:r>
          </a:p>
          <a:p>
            <a:pPr lvl="1"/>
            <a:endParaRPr lang="en-US" sz="1500" dirty="0" smtClean="0">
              <a:latin typeface="Arial" charset="0"/>
              <a:ea typeface="Arial" charset="0"/>
              <a:cs typeface="Arial" charset="0"/>
            </a:endParaRPr>
          </a:p>
          <a:p>
            <a:pPr lvl="1"/>
            <a:endParaRPr lang="en-US" sz="15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9481991" y="1306524"/>
            <a:ext cx="1578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u="sng" dirty="0" smtClean="0"/>
              <a:t>Key Takeaways</a:t>
            </a:r>
            <a:endParaRPr lang="en-US" i="1" u="sng" dirty="0"/>
          </a:p>
        </p:txBody>
      </p:sp>
      <p:cxnSp>
        <p:nvCxnSpPr>
          <p:cNvPr id="49" name="Straight Arrow Connector 48"/>
          <p:cNvCxnSpPr/>
          <p:nvPr/>
        </p:nvCxnSpPr>
        <p:spPr>
          <a:xfrm>
            <a:off x="3368304" y="4311952"/>
            <a:ext cx="46890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11520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2260</TotalTime>
  <Words>606</Words>
  <Application>Microsoft Macintosh PowerPoint</Application>
  <PresentationFormat>Widescreen</PresentationFormat>
  <Paragraphs>115</Paragraphs>
  <Slides>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Calibri</vt:lpstr>
      <vt:lpstr>Calibri Light</vt:lpstr>
      <vt:lpstr>Georgia</vt:lpstr>
      <vt:lpstr>Arial</vt:lpstr>
      <vt:lpstr>Office Theme</vt:lpstr>
      <vt:lpstr>NYC Taxi Data Exercise Modeling Airport Pickups and Drop-offs</vt:lpstr>
      <vt:lpstr>Executive Summary</vt:lpstr>
      <vt:lpstr>Problem Description</vt:lpstr>
      <vt:lpstr>Data Overview</vt:lpstr>
      <vt:lpstr>Model Overview</vt:lpstr>
      <vt:lpstr>Results and Next Steps PRELIMINARY</vt:lpstr>
    </vt:vector>
  </TitlesOfParts>
  <Company/>
  <LinksUpToDate>false</LinksUpToDate>
  <SharedDoc>false</SharedDoc>
  <HyperlinksChanged>false</HyperlinksChanged>
  <AppVersion>15.0031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NYC Taxi Data</dc:title>
  <dc:creator>Dan Finkel</dc:creator>
  <cp:lastModifiedBy>Dan Finkel</cp:lastModifiedBy>
  <cp:revision>61</cp:revision>
  <dcterms:created xsi:type="dcterms:W3CDTF">2018-05-30T11:52:29Z</dcterms:created>
  <dcterms:modified xsi:type="dcterms:W3CDTF">2018-06-01T01:33:06Z</dcterms:modified>
</cp:coreProperties>
</file>